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PT Sans Narrow"/>
      <p:regular r:id="rId17"/>
      <p:bold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jNEt516BCGDGRhtU6QLX3jKy3S+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slide" Target="slides/slide6.xml"/><Relationship Id="rId22" Type="http://schemas.openxmlformats.org/officeDocument/2006/relationships/font" Target="fonts/OpenSans-boldItalic.fntdata"/><Relationship Id="rId10" Type="http://schemas.openxmlformats.org/officeDocument/2006/relationships/slide" Target="slides/slide5.xml"/><Relationship Id="rId21" Type="http://schemas.openxmlformats.org/officeDocument/2006/relationships/font" Target="fonts/OpenSa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TSansNarrow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PTSansNarrow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9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3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3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13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13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13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13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13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13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5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5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16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1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9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" name="Google Shape;47;p2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20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20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22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22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about:blan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/>
          <p:nvPr>
            <p:ph type="ctrTitle"/>
          </p:nvPr>
        </p:nvSpPr>
        <p:spPr>
          <a:xfrm>
            <a:off x="1003650" y="4044889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">
                <a:solidFill>
                  <a:schemeClr val="accent3"/>
                </a:solidFill>
              </a:rPr>
              <a:t>Bonneville Academy</a:t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t/>
            </a:r>
            <a:endParaRPr sz="2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"/>
              <a:t>Reading Achievement Throughout the School and Title I Overview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t/>
            </a:r>
            <a:endParaRPr sz="2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">
                <a:solidFill>
                  <a:schemeClr val="accent3"/>
                </a:solidFill>
              </a:rPr>
              <a:t>2023-2024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/>
          <p:nvPr>
            <p:ph type="title"/>
          </p:nvPr>
        </p:nvSpPr>
        <p:spPr>
          <a:xfrm>
            <a:off x="311700" y="73400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000" u="sng"/>
              <a:t>What is Title I?</a:t>
            </a:r>
            <a:endParaRPr sz="4000" u="sng"/>
          </a:p>
        </p:txBody>
      </p:sp>
      <p:sp>
        <p:nvSpPr>
          <p:cNvPr id="72" name="Google Shape;72;p2"/>
          <p:cNvSpPr txBox="1"/>
          <p:nvPr>
            <p:ph idx="1" type="body"/>
          </p:nvPr>
        </p:nvSpPr>
        <p:spPr>
          <a:xfrm>
            <a:off x="120875" y="704600"/>
            <a:ext cx="89037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/>
              <a:t>Title I Part A, of the Elementary and Secondary Education Act (ESEA), provides financial assistance to districts and schools with high numbers of students from families who are considered “at-risk” or “disadvantaged”.</a:t>
            </a:r>
            <a:endParaRPr sz="2200"/>
          </a:p>
          <a:p>
            <a:pPr indent="-368300" lvl="0" marL="4572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Economically disadvantaged, disabled, migrants, or those who have limited English proficiency. </a:t>
            </a:r>
            <a:endParaRPr sz="2200"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200"/>
              <a:t>The goal behind Title I is to “ensure all children have a fair, equal, and significant opportunity to obtain a high quality education and reach at least proficiency in state academic standards and assessments”.</a:t>
            </a:r>
            <a:endParaRPr sz="2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/>
          <p:nvPr>
            <p:ph type="title"/>
          </p:nvPr>
        </p:nvSpPr>
        <p:spPr>
          <a:xfrm>
            <a:off x="311700" y="-92450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000" u="sng"/>
              <a:t>Title I Fund Approaches</a:t>
            </a:r>
            <a:endParaRPr sz="4000" u="sng"/>
          </a:p>
        </p:txBody>
      </p:sp>
      <p:sp>
        <p:nvSpPr>
          <p:cNvPr id="78" name="Google Shape;78;p3"/>
          <p:cNvSpPr txBox="1"/>
          <p:nvPr>
            <p:ph idx="1" type="body"/>
          </p:nvPr>
        </p:nvSpPr>
        <p:spPr>
          <a:xfrm>
            <a:off x="80575" y="580525"/>
            <a:ext cx="8970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/>
              <a:t>Title I provides funds to schools and districts to provide additional support and learning opportunities so all students can master the curriculum and meet the states challenging standards.</a:t>
            </a:r>
            <a:endParaRPr sz="22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2200"/>
              <a:t>Two Approaches: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Targeted Approach: Only the percentage of students who are considered “at-risk” or “disadvantaged” are getting supports with funds. 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Whole School Approach: Whole school regardless of students who considered “at-risk” or “disadvantaged” are getting supports based on needs.</a:t>
            </a:r>
            <a:endParaRPr sz="2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>
            <p:ph type="title"/>
          </p:nvPr>
        </p:nvSpPr>
        <p:spPr>
          <a:xfrm>
            <a:off x="120875" y="-12175"/>
            <a:ext cx="89172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000" u="sng"/>
              <a:t>How does Bonneville Academy use </a:t>
            </a:r>
            <a:endParaRPr sz="4000" u="sng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000" u="sng"/>
              <a:t>Title I Funds?</a:t>
            </a:r>
            <a:endParaRPr sz="4000" u="sng"/>
          </a:p>
        </p:txBody>
      </p:sp>
      <p:sp>
        <p:nvSpPr>
          <p:cNvPr id="84" name="Google Shape;84;p4"/>
          <p:cNvSpPr txBox="1"/>
          <p:nvPr>
            <p:ph idx="1" type="body"/>
          </p:nvPr>
        </p:nvSpPr>
        <p:spPr>
          <a:xfrm>
            <a:off x="235500" y="1342525"/>
            <a:ext cx="37128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/>
              <a:t>About 25% of students qualify as “at-risk” but there is also a large academic need. </a:t>
            </a:r>
            <a:endParaRPr sz="2200"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200"/>
              <a:t>Bonneville Academy has established that we will allocate these funds for tiered support for our students. </a:t>
            </a:r>
            <a:r>
              <a:rPr lang="en" sz="2400"/>
              <a:t> </a:t>
            </a:r>
            <a:endParaRPr sz="2400"/>
          </a:p>
        </p:txBody>
      </p:sp>
      <p:pic>
        <p:nvPicPr>
          <p:cNvPr id="85" name="Google Shape;8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7800" y="1304825"/>
            <a:ext cx="4911960" cy="368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"/>
          <p:cNvSpPr txBox="1"/>
          <p:nvPr>
            <p:ph type="title"/>
          </p:nvPr>
        </p:nvSpPr>
        <p:spPr>
          <a:xfrm>
            <a:off x="311700" y="967200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6000"/>
              <a:t>Why Use Title I for Tier 2 Support?</a:t>
            </a:r>
            <a:endParaRPr sz="6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 txBox="1"/>
          <p:nvPr>
            <p:ph type="title"/>
          </p:nvPr>
        </p:nvSpPr>
        <p:spPr>
          <a:xfrm>
            <a:off x="311700" y="106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000" u="sng"/>
              <a:t>2022 LEXIA Achievement</a:t>
            </a:r>
            <a:endParaRPr sz="4000" u="sng"/>
          </a:p>
        </p:txBody>
      </p:sp>
      <p:pic>
        <p:nvPicPr>
          <p:cNvPr id="96" name="Google Shape;9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4336" y="1201783"/>
            <a:ext cx="4058216" cy="3304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"/>
          <p:cNvSpPr txBox="1"/>
          <p:nvPr>
            <p:ph type="title"/>
          </p:nvPr>
        </p:nvSpPr>
        <p:spPr>
          <a:xfrm>
            <a:off x="311700" y="18987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u="sng"/>
              <a:t>School Goals and Use of Title I Funds</a:t>
            </a:r>
            <a:endParaRPr u="sng"/>
          </a:p>
        </p:txBody>
      </p:sp>
      <p:sp>
        <p:nvSpPr>
          <p:cNvPr id="102" name="Google Shape;102;p7"/>
          <p:cNvSpPr txBox="1"/>
          <p:nvPr>
            <p:ph idx="1" type="body"/>
          </p:nvPr>
        </p:nvSpPr>
        <p:spPr>
          <a:xfrm>
            <a:off x="311700" y="10377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600"/>
              <a:t>Bonneville Academy’s Overarching Goal for the 2023-2024 School Year </a:t>
            </a:r>
            <a:endParaRPr b="1" sz="2600"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2600"/>
              <a:t>Bonneville Academy will have at least 60% proficiency on end of year testing and assessment during the 2023/2024 school year.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2200"/>
              <a:t>In order to do this, we have allocated part of our Title I funds for Tier 2 support. </a:t>
            </a:r>
            <a:endParaRPr sz="22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"/>
          <p:cNvSpPr txBox="1"/>
          <p:nvPr>
            <p:ph type="title"/>
          </p:nvPr>
        </p:nvSpPr>
        <p:spPr>
          <a:xfrm>
            <a:off x="311700" y="163000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000" u="sng"/>
              <a:t>How can you help in this process?</a:t>
            </a:r>
            <a:endParaRPr sz="4000" u="sng"/>
          </a:p>
        </p:txBody>
      </p:sp>
      <p:sp>
        <p:nvSpPr>
          <p:cNvPr id="108" name="Google Shape;108;p8"/>
          <p:cNvSpPr txBox="1"/>
          <p:nvPr>
            <p:ph idx="1" type="body"/>
          </p:nvPr>
        </p:nvSpPr>
        <p:spPr>
          <a:xfrm>
            <a:off x="311700" y="1024600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/>
              <a:t>We know parents and family members are huge for student success and we thank you for all that you do! 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Some are on school committees which plan and vote for things that our school needs.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Some volunteer in their child’s classroom.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Many work with their child at home to continue their learning and reach out to the teacher.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Plus so many other ways to help! </a:t>
            </a:r>
            <a:endParaRPr sz="2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Parent Rights</a:t>
            </a:r>
            <a:endParaRPr/>
          </a:p>
        </p:txBody>
      </p:sp>
      <p:sp>
        <p:nvSpPr>
          <p:cNvPr id="114" name="Google Shape;114;p9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Parents have a right to know: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curriculum and assessments the school uses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qualifications of the teachers and paraprofessionals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academic growth of their students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Information regarding the Title I program and how funds are used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policies that are used to govern the Title I program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	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Parent Involvement</a:t>
            </a:r>
            <a:endParaRPr/>
          </a:p>
        </p:txBody>
      </p:sp>
      <p:sp>
        <p:nvSpPr>
          <p:cNvPr id="120" name="Google Shape;120;p1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chemeClr val="accent1"/>
                </a:solidFill>
              </a:rPr>
              <a:t>There are many ways parents can be involved in their student’s education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solidFill>
                  <a:srgbClr val="342E22"/>
                </a:solidFill>
              </a:rPr>
              <a:t>School committees- research and recommend changes to the school administration or board of directors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solidFill>
                  <a:srgbClr val="342E22"/>
                </a:solidFill>
              </a:rPr>
              <a:t>Volunteer in the classroom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solidFill>
                  <a:srgbClr val="342E22"/>
                </a:solidFill>
              </a:rPr>
              <a:t>Join the Board of Directors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solidFill>
                  <a:srgbClr val="342E22"/>
                </a:solidFill>
              </a:rPr>
              <a:t>Join the Parent Teacher Organization (PTO)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solidFill>
                  <a:srgbClr val="342E22"/>
                </a:solidFill>
              </a:rPr>
              <a:t>Support your students at home by helping with work and being prepared to come to school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"/>
          <p:cNvSpPr txBox="1"/>
          <p:nvPr>
            <p:ph type="title"/>
          </p:nvPr>
        </p:nvSpPr>
        <p:spPr>
          <a:xfrm>
            <a:off x="311700" y="-387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u="sng"/>
              <a:t>If you have any questions or concerns:</a:t>
            </a:r>
            <a:endParaRPr u="sng"/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-192101" y="920400"/>
            <a:ext cx="4963885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0070C0"/>
                </a:solidFill>
              </a:rPr>
              <a:t>Franklin Forrey</a:t>
            </a:r>
            <a:endParaRPr>
              <a:solidFill>
                <a:srgbClr val="0070C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0070C0"/>
                </a:solidFill>
              </a:rPr>
              <a:t>Academic Director</a:t>
            </a:r>
            <a:endParaRPr>
              <a:solidFill>
                <a:srgbClr val="0070C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0070C0"/>
                </a:solidFill>
              </a:rPr>
              <a:t>Franklin.forrey@bonnevilleacademy.org</a:t>
            </a:r>
            <a:endParaRPr>
              <a:solidFill>
                <a:srgbClr val="0070C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0070C0"/>
                </a:solidFill>
              </a:rPr>
              <a:t>435-315-2080</a:t>
            </a:r>
            <a:endParaRPr sz="600">
              <a:solidFill>
                <a:srgbClr val="0070C0"/>
              </a:solidFill>
            </a:endParaRPr>
          </a:p>
        </p:txBody>
      </p:sp>
      <p:sp>
        <p:nvSpPr>
          <p:cNvPr id="127" name="Google Shape;127;p11"/>
          <p:cNvSpPr txBox="1"/>
          <p:nvPr>
            <p:ph idx="1" type="body"/>
          </p:nvPr>
        </p:nvSpPr>
        <p:spPr>
          <a:xfrm>
            <a:off x="4572000" y="966668"/>
            <a:ext cx="4469100" cy="55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4A86E8"/>
                </a:solidFill>
              </a:rPr>
              <a:t>Juliette Herrera</a:t>
            </a:r>
            <a:endParaRPr>
              <a:solidFill>
                <a:srgbClr val="4A86E8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4A86E8"/>
                </a:solidFill>
              </a:rPr>
              <a:t>Operations Manager</a:t>
            </a:r>
            <a:endParaRPr>
              <a:solidFill>
                <a:srgbClr val="4A86E8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4A86E8"/>
                </a:solidFill>
              </a:rPr>
              <a:t>Juliette.herrera@bonnevilleacademy.org</a:t>
            </a:r>
            <a:endParaRPr>
              <a:solidFill>
                <a:srgbClr val="4A86E8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4A86E8"/>
                </a:solidFill>
              </a:rPr>
              <a:t>435-315-2080</a:t>
            </a:r>
            <a:endParaRPr sz="600"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28" name="Google Shape;128;p11"/>
          <p:cNvSpPr txBox="1"/>
          <p:nvPr/>
        </p:nvSpPr>
        <p:spPr>
          <a:xfrm>
            <a:off x="1037345" y="3599691"/>
            <a:ext cx="642385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sng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To learn more about the Title I policies visit the Bonneville Academy website at this link: https://bonnevilleacademy.org/policies/</a:t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Juliette Herrera</dc:creator>
</cp:coreProperties>
</file>